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E33EBB0F-015E-4F4A-8D8A-DD3C096A2EC5}"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E33EBB0F-015E-4F4A-8D8A-DD3C096A2EC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A015D5A6-EE17-42E8-9206-45C57D593725}" type="datetimeFigureOut">
              <a:rPr lang="en-US" smtClean="0"/>
              <a:pPr/>
              <a:t>12/2/2010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33EBB0F-015E-4F4A-8D8A-DD3C096A2EC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A015D5A6-EE17-42E8-9206-45C57D593725}" type="datetimeFigureOut">
              <a:rPr lang="en-US" smtClean="0"/>
              <a:pPr/>
              <a:t>12/2/2010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E33EBB0F-015E-4F4A-8D8A-DD3C096A2EC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419600"/>
            <a:ext cx="6400800" cy="1752600"/>
          </a:xfrm>
          <a:effectLst>
            <a:outerShdw blurRad="50800" dist="38100" dir="2700000" algn="tl" rotWithShape="0">
              <a:prstClr val="black">
                <a:alpha val="40000"/>
              </a:prstClr>
            </a:outerShdw>
          </a:effectLst>
        </p:spPr>
        <p:txBody>
          <a:bodyPr>
            <a:normAutofit/>
          </a:bodyPr>
          <a:lstStyle/>
          <a:p>
            <a:r>
              <a:rPr lang="en-US" sz="1600" dirty="0" smtClean="0">
                <a:latin typeface="Copperplate Gothic Bold" pitchFamily="34" charset="0"/>
              </a:rPr>
              <a:t>Proudly presents to you…..The Future of gaming.</a:t>
            </a:r>
            <a:endParaRPr lang="en-US" sz="1600" dirty="0">
              <a:latin typeface="Copperplate Gothic Bold" pitchFamily="34" charset="0"/>
            </a:endParaRPr>
          </a:p>
        </p:txBody>
      </p:sp>
      <p:sp>
        <p:nvSpPr>
          <p:cNvPr id="4" name="Rectangle 3"/>
          <p:cNvSpPr/>
          <p:nvPr/>
        </p:nvSpPr>
        <p:spPr>
          <a:xfrm>
            <a:off x="0" y="0"/>
            <a:ext cx="9144000" cy="457200"/>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p:cNvSpPr/>
          <p:nvPr/>
        </p:nvSpPr>
        <p:spPr>
          <a:xfrm>
            <a:off x="0" y="6400800"/>
            <a:ext cx="9144000" cy="457200"/>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0" y="457200"/>
            <a:ext cx="381000" cy="5943600"/>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763000" y="457200"/>
            <a:ext cx="381000" cy="5943600"/>
          </a:xfrm>
          <a:prstGeom prst="rect">
            <a:avLst/>
          </a:prstGeom>
          <a:solidFill>
            <a:schemeClr val="accent6">
              <a:lumMod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Moon 10"/>
          <p:cNvSpPr/>
          <p:nvPr/>
        </p:nvSpPr>
        <p:spPr>
          <a:xfrm rot="16200000">
            <a:off x="2819400" y="1524000"/>
            <a:ext cx="3048000" cy="1676400"/>
          </a:xfrm>
          <a:prstGeom prst="moon">
            <a:avLst/>
          </a:prstGeom>
          <a:no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6" name="Diagonal Stripe 15"/>
          <p:cNvSpPr/>
          <p:nvPr/>
        </p:nvSpPr>
        <p:spPr>
          <a:xfrm>
            <a:off x="4572000" y="2209800"/>
            <a:ext cx="457200" cy="533400"/>
          </a:xfrm>
          <a:prstGeom prst="diagStripe">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tx1"/>
              </a:solidFill>
            </a:endParaRPr>
          </a:p>
        </p:txBody>
      </p:sp>
      <p:sp>
        <p:nvSpPr>
          <p:cNvPr id="2" name="Title 1"/>
          <p:cNvSpPr>
            <a:spLocks noGrp="1"/>
          </p:cNvSpPr>
          <p:nvPr>
            <p:ph type="ctrTitle"/>
          </p:nvPr>
        </p:nvSpPr>
        <p:spPr>
          <a:xfrm>
            <a:off x="228600" y="2263775"/>
            <a:ext cx="8610600" cy="1470025"/>
          </a:xfrm>
        </p:spPr>
        <p:txBody>
          <a:bodyPr>
            <a:noAutofit/>
          </a:bodyPr>
          <a:lstStyle/>
          <a:p>
            <a:r>
              <a:rPr lang="en-US" sz="7200" dirty="0" smtClean="0">
                <a:latin typeface="Castellar" pitchFamily="18" charset="0"/>
              </a:rPr>
              <a:t>Wildrick Inc.</a:t>
            </a:r>
            <a:endParaRPr lang="en-US" sz="7200" dirty="0">
              <a:latin typeface="Castellar"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32517" y="274638"/>
            <a:ext cx="45719" cy="45719"/>
          </a:xfrm>
        </p:spPr>
        <p:txBody>
          <a:bodyPr>
            <a:normAutofit fontScale="90000"/>
          </a:bodyPr>
          <a:lstStyle/>
          <a:p>
            <a:endParaRPr lang="en-US" dirty="0"/>
          </a:p>
        </p:txBody>
      </p:sp>
      <p:sp>
        <p:nvSpPr>
          <p:cNvPr id="3" name="Content Placeholder 2"/>
          <p:cNvSpPr>
            <a:spLocks noGrp="1"/>
          </p:cNvSpPr>
          <p:nvPr>
            <p:ph idx="1"/>
          </p:nvPr>
        </p:nvSpPr>
        <p:spPr>
          <a:xfrm>
            <a:off x="304800" y="1524000"/>
            <a:ext cx="8229600" cy="4709160"/>
          </a:xfr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rmAutofit/>
          </a:bodyPr>
          <a:lstStyle/>
          <a:p>
            <a:pPr>
              <a:buNone/>
            </a:pPr>
            <a:r>
              <a:rPr lang="en-US" sz="4000" dirty="0" smtClean="0">
                <a:latin typeface="Agency FB" pitchFamily="34" charset="0"/>
              </a:rPr>
              <a:t>Ever play your favorite video game and wish with all that is in you that you can just jump into their world. I know I do. What if I told you that you can. Introducing……….. </a:t>
            </a:r>
            <a:endParaRPr lang="en-US" sz="4000" dirty="0">
              <a:latin typeface="Agency FB"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flipH="1" flipV="1">
            <a:off x="6781800" y="6477000"/>
            <a:ext cx="2362200" cy="381000"/>
          </a:xfrm>
        </p:spPr>
        <p:txBody>
          <a:bodyPr>
            <a:normAutofit fontScale="77500" lnSpcReduction="20000"/>
          </a:bodyPr>
          <a:lstStyle/>
          <a:p>
            <a:endParaRPr lang="en-US" dirty="0"/>
          </a:p>
        </p:txBody>
      </p:sp>
      <p:sp>
        <p:nvSpPr>
          <p:cNvPr id="4" name="Donut 3"/>
          <p:cNvSpPr/>
          <p:nvPr/>
        </p:nvSpPr>
        <p:spPr>
          <a:xfrm>
            <a:off x="152400" y="2209800"/>
            <a:ext cx="8915400" cy="2286000"/>
          </a:xfrm>
          <a:prstGeom prst="donut">
            <a:avLst>
              <a:gd name="adj" fmla="val 7726"/>
            </a:avLst>
          </a:prstGeom>
          <a:solidFill>
            <a:schemeClr val="accent6">
              <a:lumMod val="50000"/>
            </a:schemeClr>
          </a:solidFill>
          <a:ln>
            <a:solidFill>
              <a:schemeClr val="tx1">
                <a:lumMod val="50000"/>
              </a:schemeClr>
            </a:solidFill>
          </a:ln>
          <a:effectLst>
            <a:glow rad="1016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609600" y="2743200"/>
            <a:ext cx="8229600" cy="1143000"/>
          </a:xfrm>
          <a:effectLst>
            <a:glow rad="228600">
              <a:schemeClr val="accent6">
                <a:satMod val="175000"/>
                <a:alpha val="40000"/>
              </a:schemeClr>
            </a:glow>
          </a:effectLst>
        </p:spPr>
        <p:txBody>
          <a:bodyPr>
            <a:noAutofit/>
          </a:bodyPr>
          <a:lstStyle/>
          <a:p>
            <a:r>
              <a:rPr lang="en-US" sz="9600" dirty="0" smtClean="0">
                <a:ln w="31550" cmpd="sng">
                  <a:solidFill>
                    <a:schemeClr val="tx1">
                      <a:lumMod val="65000"/>
                    </a:schemeClr>
                  </a:solidFill>
                  <a:prstDash val="solid"/>
                </a:ln>
                <a:solidFill>
                  <a:schemeClr val="accent6">
                    <a:lumMod val="50000"/>
                  </a:schemeClr>
                </a:solidFill>
                <a:effectLst>
                  <a:outerShdw blurRad="41275" dist="12700" dir="12000000" algn="tl" rotWithShape="0">
                    <a:srgbClr val="000000">
                      <a:alpha val="40000"/>
                    </a:srgbClr>
                  </a:outerShdw>
                </a:effectLst>
                <a:latin typeface="Algerian" pitchFamily="82" charset="0"/>
              </a:rPr>
              <a:t>The</a:t>
            </a:r>
            <a:r>
              <a:rPr lang="en-US" sz="9600" dirty="0" smtClean="0">
                <a:ln w="31550" cmpd="sng">
                  <a:solidFill>
                    <a:schemeClr val="tx1">
                      <a:lumMod val="65000"/>
                    </a:schemeClr>
                  </a:solidFill>
                  <a:prstDash val="solid"/>
                </a:ln>
                <a:solidFill>
                  <a:schemeClr val="accent6">
                    <a:lumMod val="50000"/>
                  </a:schemeClr>
                </a:solidFill>
                <a:effectLst>
                  <a:outerShdw blurRad="41275" dist="12700" dir="12000000" algn="tl" rotWithShape="0">
                    <a:srgbClr val="000000">
                      <a:alpha val="40000"/>
                    </a:srgbClr>
                  </a:outerShdw>
                </a:effectLst>
              </a:rPr>
              <a:t> </a:t>
            </a:r>
            <a:r>
              <a:rPr lang="en-US" sz="9600" dirty="0" smtClean="0">
                <a:ln w="31550" cmpd="sng">
                  <a:solidFill>
                    <a:schemeClr val="tx1">
                      <a:lumMod val="50000"/>
                    </a:schemeClr>
                  </a:solidFill>
                  <a:prstDash val="solid"/>
                </a:ln>
                <a:solidFill>
                  <a:schemeClr val="accent6">
                    <a:lumMod val="50000"/>
                  </a:schemeClr>
                </a:solidFill>
                <a:effectLst>
                  <a:outerShdw blurRad="41275" dist="12700" dir="12000000" algn="tl" rotWithShape="0">
                    <a:srgbClr val="000000">
                      <a:alpha val="40000"/>
                    </a:srgbClr>
                  </a:outerShdw>
                </a:effectLst>
                <a:latin typeface="Algerian" pitchFamily="82" charset="0"/>
              </a:rPr>
              <a:t>GLOBAL</a:t>
            </a:r>
            <a:endParaRPr lang="en-US" sz="9600" dirty="0">
              <a:ln w="31550" cmpd="sng">
                <a:solidFill>
                  <a:schemeClr val="tx1">
                    <a:lumMod val="50000"/>
                  </a:schemeClr>
                </a:solidFill>
                <a:prstDash val="solid"/>
              </a:ln>
              <a:solidFill>
                <a:schemeClr val="accent6">
                  <a:lumMod val="50000"/>
                </a:schemeClr>
              </a:solidFill>
              <a:effectLst>
                <a:outerShdw blurRad="41275" dist="12700" dir="12000000" algn="tl" rotWithShape="0">
                  <a:srgbClr val="000000">
                    <a:alpha val="40000"/>
                  </a:srgbClr>
                </a:outerShdw>
              </a:effectLst>
              <a:latin typeface="Algerian" pitchFamily="8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rPr>
              <a:t>What is the GLOBAL?</a:t>
            </a:r>
            <a:endParaRPr lang="en-US" sz="4400" dirty="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endParaRPr>
          </a:p>
        </p:txBody>
      </p:sp>
      <p:sp>
        <p:nvSpPr>
          <p:cNvPr id="4" name="Content Placeholder 3"/>
          <p:cNvSpPr>
            <a:spLocks noGrp="1"/>
          </p:cNvSpPr>
          <p:nvPr>
            <p:ph sz="half" idx="1"/>
          </p:nvPr>
        </p:nvSpPr>
        <p:spPr/>
        <p:txBody>
          <a:bodyPr>
            <a:normAutofit fontScale="92500" lnSpcReduction="20000"/>
          </a:bodyPr>
          <a:lstStyle/>
          <a:p>
            <a:pPr>
              <a:buNone/>
            </a:pPr>
            <a:r>
              <a:rPr lang="en-US" dirty="0" smtClean="0"/>
              <a:t>The Global is the future. This is a Advanced Video Gaming System. Made by Wildrick INC. it is designed to put you into the world of gaming. There will be a home device for the Global that you insert a disk into. Once the disk is in it instead of appearing on a TV screen it appears on the screen inside the helmet. </a:t>
            </a:r>
            <a:endParaRPr lang="en-US" dirty="0"/>
          </a:p>
        </p:txBody>
      </p:sp>
      <p:pic>
        <p:nvPicPr>
          <p:cNvPr id="6" name="Content Placeholder 5" descr="virtual-cocoon.jpg"/>
          <p:cNvPicPr>
            <a:picLocks noGrp="1" noChangeAspect="1"/>
          </p:cNvPicPr>
          <p:nvPr>
            <p:ph sz="half" idx="2"/>
          </p:nvPr>
        </p:nvPicPr>
        <p:blipFill>
          <a:blip r:embed="rId2" cstate="print">
            <a:duotone>
              <a:prstClr val="black"/>
              <a:srgbClr val="7030A0">
                <a:tint val="45000"/>
                <a:satMod val="400000"/>
              </a:srgbClr>
            </a:duotone>
          </a:blip>
          <a:stretch>
            <a:fillRect/>
          </a:stretch>
        </p:blipFill>
        <p:spPr>
          <a:xfrm>
            <a:off x="4648200" y="1295400"/>
            <a:ext cx="4038600" cy="2959915"/>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533400" y="228600"/>
            <a:ext cx="8229600" cy="1828800"/>
          </a:xfrm>
        </p:spPr>
        <p:txBody>
          <a:bodyPr>
            <a:normAutofit fontScale="90000"/>
          </a:bodyPr>
          <a:lstStyle/>
          <a:p>
            <a:r>
              <a:rPr lang="en-US" cap="none"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rPr>
              <a:t>There are many ways to play the Global. </a:t>
            </a:r>
            <a:br>
              <a:rPr lang="en-US" cap="none"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rPr>
            </a:br>
            <a:endParaRPr lang="en-US" cap="none" dirty="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endParaRPr>
          </a:p>
        </p:txBody>
      </p:sp>
      <p:sp>
        <p:nvSpPr>
          <p:cNvPr id="6" name="Subtitle 5"/>
          <p:cNvSpPr>
            <a:spLocks noGrp="1"/>
          </p:cNvSpPr>
          <p:nvPr>
            <p:ph type="subTitle" idx="1"/>
          </p:nvPr>
        </p:nvSpPr>
        <p:spPr>
          <a:xfrm>
            <a:off x="0" y="1752600"/>
            <a:ext cx="6400800" cy="5105400"/>
          </a:xfrm>
        </p:spPr>
        <p:txBody>
          <a:bodyPr/>
          <a:lstStyle/>
          <a:p>
            <a:pPr marL="514350" indent="-514350" algn="l">
              <a:buFont typeface="+mj-lt"/>
              <a:buAutoNum type="arabicPeriod"/>
            </a:pPr>
            <a:r>
              <a:rPr lang="en-US" dirty="0" smtClean="0">
                <a:effectLst>
                  <a:glow rad="228600">
                    <a:schemeClr val="accent6">
                      <a:satMod val="175000"/>
                      <a:alpha val="40000"/>
                    </a:schemeClr>
                  </a:glow>
                </a:effectLst>
                <a:latin typeface="Broadway" pitchFamily="82" charset="0"/>
              </a:rPr>
              <a:t>Hand Held Controller</a:t>
            </a:r>
          </a:p>
          <a:p>
            <a:pPr marL="514350" indent="-514350">
              <a:buFont typeface="+mj-lt"/>
              <a:buAutoNum type="arabicPeriod"/>
            </a:pPr>
            <a:endParaRPr lang="en-US" dirty="0" smtClean="0">
              <a:effectLst>
                <a:glow rad="228600">
                  <a:schemeClr val="accent6">
                    <a:satMod val="175000"/>
                    <a:alpha val="40000"/>
                  </a:schemeClr>
                </a:glow>
              </a:effectLst>
              <a:latin typeface="Lucida Blackletter" pitchFamily="2" charset="0"/>
            </a:endParaRPr>
          </a:p>
          <a:p>
            <a:pPr marL="514350" indent="-514350">
              <a:buFont typeface="+mj-lt"/>
              <a:buAutoNum type="arabicPeriod"/>
            </a:pPr>
            <a:endParaRPr lang="en-US" dirty="0" smtClean="0">
              <a:effectLst>
                <a:glow rad="228600">
                  <a:schemeClr val="accent6">
                    <a:satMod val="175000"/>
                    <a:alpha val="40000"/>
                  </a:schemeClr>
                </a:glow>
              </a:effectLst>
              <a:latin typeface="Lucida Blackletter" pitchFamily="2" charset="0"/>
            </a:endParaRPr>
          </a:p>
          <a:p>
            <a:pPr marL="514350" indent="-514350">
              <a:buFont typeface="+mj-lt"/>
              <a:buAutoNum type="arabicPeriod"/>
            </a:pPr>
            <a:endParaRPr lang="en-US" dirty="0" smtClean="0">
              <a:effectLst>
                <a:glow rad="228600">
                  <a:schemeClr val="accent6">
                    <a:satMod val="175000"/>
                    <a:alpha val="40000"/>
                  </a:schemeClr>
                </a:glow>
              </a:effectLst>
              <a:latin typeface="Lucida Blackletter" pitchFamily="2" charset="0"/>
            </a:endParaRPr>
          </a:p>
          <a:p>
            <a:pPr marL="514350" indent="-514350" algn="l">
              <a:buFont typeface="+mj-lt"/>
              <a:buAutoNum type="arabicPeriod"/>
            </a:pPr>
            <a:r>
              <a:rPr lang="en-US" sz="2400" dirty="0" smtClean="0">
                <a:effectLst>
                  <a:glow rad="228600">
                    <a:schemeClr val="accent6">
                      <a:satMod val="175000"/>
                      <a:alpha val="40000"/>
                    </a:schemeClr>
                  </a:glow>
                </a:effectLst>
                <a:latin typeface="Stencil" pitchFamily="82" charset="0"/>
              </a:rPr>
              <a:t>Game Specific Controller</a:t>
            </a:r>
          </a:p>
          <a:p>
            <a:pPr marL="514350" indent="-514350">
              <a:buFont typeface="+mj-lt"/>
              <a:buAutoNum type="arabicPeriod"/>
            </a:pPr>
            <a:endParaRPr lang="en-US" dirty="0" smtClean="0">
              <a:effectLst>
                <a:glow rad="228600">
                  <a:schemeClr val="accent6">
                    <a:satMod val="175000"/>
                    <a:alpha val="40000"/>
                  </a:schemeClr>
                </a:glow>
              </a:effectLst>
              <a:latin typeface="Lucida Blackletter" pitchFamily="2" charset="0"/>
            </a:endParaRPr>
          </a:p>
          <a:p>
            <a:pPr marL="514350" indent="-514350">
              <a:buFont typeface="+mj-lt"/>
              <a:buAutoNum type="arabicPeriod"/>
            </a:pPr>
            <a:endParaRPr lang="en-US" dirty="0" smtClean="0">
              <a:effectLst>
                <a:glow rad="228600">
                  <a:schemeClr val="accent6">
                    <a:satMod val="175000"/>
                    <a:alpha val="40000"/>
                  </a:schemeClr>
                </a:glow>
              </a:effectLst>
              <a:latin typeface="Lucida Blackletter" pitchFamily="2" charset="0"/>
            </a:endParaRPr>
          </a:p>
          <a:p>
            <a:pPr marL="514350" indent="-514350">
              <a:buFont typeface="+mj-lt"/>
              <a:buAutoNum type="arabicPeriod"/>
            </a:pPr>
            <a:endParaRPr lang="en-US" dirty="0" smtClean="0">
              <a:effectLst>
                <a:glow rad="228600">
                  <a:schemeClr val="accent6">
                    <a:satMod val="175000"/>
                    <a:alpha val="40000"/>
                  </a:schemeClr>
                </a:glow>
              </a:effectLst>
              <a:latin typeface="Lucida Blackletter" pitchFamily="2" charset="0"/>
            </a:endParaRPr>
          </a:p>
          <a:p>
            <a:pPr marL="514350" indent="-514350" algn="l">
              <a:buFont typeface="+mj-lt"/>
              <a:buAutoNum type="arabicPeriod"/>
            </a:pPr>
            <a:r>
              <a:rPr lang="en-US" dirty="0" smtClean="0">
                <a:effectLst>
                  <a:glow rad="228600">
                    <a:schemeClr val="accent6">
                      <a:satMod val="175000"/>
                      <a:alpha val="40000"/>
                    </a:schemeClr>
                  </a:glow>
                </a:effectLst>
                <a:latin typeface="Lucida Blackletter" pitchFamily="2" charset="0"/>
              </a:rPr>
              <a:t>Body Suit</a:t>
            </a:r>
          </a:p>
          <a:p>
            <a:pPr marL="514350" indent="-514350">
              <a:buFont typeface="+mj-lt"/>
              <a:buAutoNum type="arabicPeriod"/>
            </a:pPr>
            <a:endParaRPr lang="en-US" dirty="0" smtClean="0"/>
          </a:p>
        </p:txBody>
      </p:sp>
      <p:pic>
        <p:nvPicPr>
          <p:cNvPr id="8" name="Picture 7" descr="ps3-first-controller.jpg"/>
          <p:cNvPicPr>
            <a:picLocks noChangeAspect="1"/>
          </p:cNvPicPr>
          <p:nvPr/>
        </p:nvPicPr>
        <p:blipFill>
          <a:blip r:embed="rId2" cstate="print"/>
          <a:stretch>
            <a:fillRect/>
          </a:stretch>
        </p:blipFill>
        <p:spPr>
          <a:xfrm>
            <a:off x="5562600" y="1600200"/>
            <a:ext cx="3352800" cy="1219200"/>
          </a:xfrm>
          <a:prstGeom prst="rect">
            <a:avLst/>
          </a:prstGeom>
          <a:ln w="88900" cap="sq" cmpd="thickThin">
            <a:solidFill>
              <a:srgbClr val="000000"/>
            </a:solidFill>
            <a:prstDash val="solid"/>
            <a:miter lim="800000"/>
          </a:ln>
          <a:effectLst>
            <a:innerShdw blurRad="76200">
              <a:srgbClr val="000000"/>
            </a:innerShdw>
          </a:effectLst>
        </p:spPr>
      </p:pic>
      <p:pic>
        <p:nvPicPr>
          <p:cNvPr id="10" name="Picture 9" descr="22380_Article-179-pic-1.jpg"/>
          <p:cNvPicPr>
            <a:picLocks noChangeAspect="1"/>
          </p:cNvPicPr>
          <p:nvPr/>
        </p:nvPicPr>
        <p:blipFill>
          <a:blip r:embed="rId3" cstate="print"/>
          <a:stretch>
            <a:fillRect/>
          </a:stretch>
        </p:blipFill>
        <p:spPr>
          <a:xfrm>
            <a:off x="5562600" y="3048000"/>
            <a:ext cx="3352800" cy="1219200"/>
          </a:xfrm>
          <a:prstGeom prst="rect">
            <a:avLst/>
          </a:prstGeom>
          <a:ln w="88900" cap="sq" cmpd="thickThin">
            <a:solidFill>
              <a:srgbClr val="000000"/>
            </a:solidFill>
            <a:prstDash val="solid"/>
            <a:miter lim="800000"/>
          </a:ln>
          <a:effectLst>
            <a:innerShdw blurRad="76200">
              <a:srgbClr val="000000"/>
            </a:innerShdw>
          </a:effectLst>
        </p:spPr>
      </p:pic>
      <p:pic>
        <p:nvPicPr>
          <p:cNvPr id="11" name="Picture 10" descr="tron-guy.jpg"/>
          <p:cNvPicPr>
            <a:picLocks noChangeAspect="1"/>
          </p:cNvPicPr>
          <p:nvPr/>
        </p:nvPicPr>
        <p:blipFill>
          <a:blip r:embed="rId4" cstate="print"/>
          <a:stretch>
            <a:fillRect/>
          </a:stretch>
        </p:blipFill>
        <p:spPr>
          <a:xfrm>
            <a:off x="5715000" y="4419600"/>
            <a:ext cx="2895600" cy="2286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ffectLst>
            <a:outerShdw blurRad="50800" dist="38100" dir="2700000" algn="tl" rotWithShape="0">
              <a:prstClr val="black">
                <a:alpha val="40000"/>
              </a:prstClr>
            </a:outerShdw>
          </a:effectLst>
        </p:spPr>
        <p:txBody>
          <a:bodyPr/>
          <a:lstStyle/>
          <a:p>
            <a:r>
              <a:rPr lang="en-US" dirty="0" smtClean="0">
                <a:ln w="6350">
                  <a:solidFill>
                    <a:schemeClr val="tx1">
                      <a:lumMod val="50000"/>
                    </a:schemeClr>
                  </a:solidFill>
                </a:ln>
                <a:solidFill>
                  <a:schemeClr val="accent6">
                    <a:lumMod val="50000"/>
                  </a:schemeClr>
                </a:solidFill>
                <a:effectLst>
                  <a:outerShdw blurRad="50800" dist="38100" dir="2700000" algn="tl" rotWithShape="0">
                    <a:prstClr val="black">
                      <a:alpha val="40000"/>
                    </a:prstClr>
                  </a:outerShdw>
                </a:effectLst>
                <a:latin typeface="Bauhaus 93" pitchFamily="82" charset="0"/>
              </a:rPr>
              <a:t>Our methods of shipping</a:t>
            </a:r>
            <a:r>
              <a:rPr lang="en-US" dirty="0" smtClean="0">
                <a:ln w="6350">
                  <a:solidFill>
                    <a:schemeClr val="tx1">
                      <a:lumMod val="50000"/>
                    </a:schemeClr>
                  </a:solidFill>
                </a:ln>
                <a:solidFill>
                  <a:schemeClr val="accent6">
                    <a:lumMod val="50000"/>
                  </a:schemeClr>
                </a:solidFill>
                <a:effectLst>
                  <a:outerShdw blurRad="50800" dist="38100" dir="2700000" algn="tl" rotWithShape="0">
                    <a:prstClr val="black">
                      <a:alpha val="40000"/>
                    </a:prstClr>
                  </a:outerShdw>
                </a:effectLst>
              </a:rPr>
              <a:t>.</a:t>
            </a:r>
            <a:endParaRPr lang="en-US" dirty="0">
              <a:ln w="6350">
                <a:solidFill>
                  <a:schemeClr val="tx1">
                    <a:lumMod val="50000"/>
                  </a:schemeClr>
                </a:solidFill>
              </a:ln>
              <a:solidFill>
                <a:schemeClr val="accent6">
                  <a:lumMod val="50000"/>
                </a:schemeClr>
              </a:solidFill>
              <a:effectLst>
                <a:outerShdw blurRad="50800" dist="38100" dir="2700000" algn="tl" rotWithShape="0">
                  <a:prstClr val="black">
                    <a:alpha val="40000"/>
                  </a:prstClr>
                </a:outerShdw>
              </a:effectLst>
            </a:endParaRPr>
          </a:p>
        </p:txBody>
      </p:sp>
      <p:sp>
        <p:nvSpPr>
          <p:cNvPr id="4" name="Text Placeholder 3"/>
          <p:cNvSpPr>
            <a:spLocks noGrp="1"/>
          </p:cNvSpPr>
          <p:nvPr>
            <p:ph type="body" idx="1"/>
          </p:nvPr>
        </p:nvSpPr>
        <p:spPr>
          <a:xfrm>
            <a:off x="457200" y="2286000"/>
            <a:ext cx="4343400" cy="1817688"/>
          </a:xfrm>
        </p:spPr>
        <p:txBody>
          <a:bodyPr>
            <a:noAutofit/>
          </a:bodyPr>
          <a:lstStyle/>
          <a:p>
            <a:r>
              <a:rPr lang="en-US" sz="2000" dirty="0" smtClean="0">
                <a:latin typeface="Colonna MT" pitchFamily="82" charset="0"/>
              </a:rPr>
              <a:t>Freight TRAIN- The most efficient choice to ship the global.  It saves a lot of fuel in the long run. Coast to coast trips for a truck would end up using 4 times as much fuel for one ton of cargo. In other words it would take 27 gallons to haul 1 ton of cargo as a train would only use 7 gallons.</a:t>
            </a:r>
            <a:endParaRPr lang="en-US" sz="2000" dirty="0">
              <a:latin typeface="Colonna MT" pitchFamily="82" charset="0"/>
            </a:endParaRPr>
          </a:p>
        </p:txBody>
      </p:sp>
      <p:sp>
        <p:nvSpPr>
          <p:cNvPr id="6" name="Text Placeholder 5"/>
          <p:cNvSpPr>
            <a:spLocks noGrp="1"/>
          </p:cNvSpPr>
          <p:nvPr>
            <p:ph type="body" sz="half" idx="3"/>
          </p:nvPr>
        </p:nvSpPr>
        <p:spPr>
          <a:xfrm>
            <a:off x="4876800" y="2819400"/>
            <a:ext cx="4041775" cy="750887"/>
          </a:xfrm>
        </p:spPr>
        <p:txBody>
          <a:bodyPr>
            <a:noAutofit/>
          </a:bodyPr>
          <a:lstStyle/>
          <a:p>
            <a:r>
              <a:rPr lang="en-US" sz="1800" dirty="0" smtClean="0">
                <a:latin typeface="Colonna MT" pitchFamily="82" charset="0"/>
              </a:rPr>
              <a:t>ELECTIC truck- The Electric truck is a all electric vehicle that uses no gas what so ever. By the of June 2011 roughly about 1,600 of these will be in use by companies. They will be joining 1,800 that are currently in use in countries all </a:t>
            </a:r>
            <a:r>
              <a:rPr lang="en-US" sz="1900" dirty="0" smtClean="0">
                <a:latin typeface="Colonna MT" pitchFamily="82" charset="0"/>
              </a:rPr>
              <a:t>throughout</a:t>
            </a:r>
            <a:r>
              <a:rPr lang="en-US" sz="1800" dirty="0" smtClean="0">
                <a:latin typeface="Colonna MT" pitchFamily="82" charset="0"/>
              </a:rPr>
              <a:t> the world. The Electric truck is just like the global…the future.</a:t>
            </a:r>
            <a:endParaRPr lang="en-US" sz="1800" dirty="0">
              <a:latin typeface="Colonna MT" pitchFamily="82" charset="0"/>
            </a:endParaRPr>
          </a:p>
        </p:txBody>
      </p:sp>
      <p:pic>
        <p:nvPicPr>
          <p:cNvPr id="9" name="Content Placeholder 8" descr="r2670-hornby-railroad-gwr-freight-pack.jpg"/>
          <p:cNvPicPr>
            <a:picLocks noGrp="1" noChangeAspect="1"/>
          </p:cNvPicPr>
          <p:nvPr>
            <p:ph sz="quarter" idx="2"/>
          </p:nvPr>
        </p:nvPicPr>
        <p:blipFill>
          <a:blip r:embed="rId2" cstate="print"/>
          <a:stretch>
            <a:fillRect/>
          </a:stretch>
        </p:blipFill>
        <p:spPr>
          <a:xfrm>
            <a:off x="304800" y="4953000"/>
            <a:ext cx="4040188" cy="1616075"/>
          </a:xfrm>
          <a:prstGeom prst="rect">
            <a:avLst/>
          </a:prstGeom>
          <a:ln w="88900" cap="sq" cmpd="thickThin">
            <a:solidFill>
              <a:srgbClr val="000000"/>
            </a:solidFill>
            <a:prstDash val="solid"/>
            <a:miter lim="800000"/>
          </a:ln>
          <a:effectLst>
            <a:innerShdw blurRad="76200">
              <a:srgbClr val="000000"/>
            </a:innerShdw>
          </a:effectLst>
        </p:spPr>
      </p:pic>
      <p:pic>
        <p:nvPicPr>
          <p:cNvPr id="8" name="feature_image" descr="FedEx Corp. is expanding its alternative-energy vehicle fleet with the first all-electric FedEx parcel delivery trucks in the United States. "/>
          <p:cNvPicPr>
            <a:picLocks noGrp="1"/>
          </p:cNvPicPr>
          <p:nvPr>
            <p:ph sz="quarter" idx="4"/>
          </p:nvPr>
        </p:nvPicPr>
        <p:blipFill>
          <a:blip r:embed="rId3" cstate="print"/>
          <a:srcRect/>
          <a:stretch>
            <a:fillRect/>
          </a:stretch>
        </p:blipFill>
        <p:spPr bwMode="auto">
          <a:xfrm>
            <a:off x="5181600" y="4876800"/>
            <a:ext cx="2857500" cy="1905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pic>
        <p:nvPicPr>
          <p:cNvPr id="9" name="Content Placeholder 8" descr="http://freightrailworks.org/assets/images/infographics/more-efficient-than-trucks.jpg"/>
          <p:cNvPicPr>
            <a:picLocks noGrp="1"/>
          </p:cNvPicPr>
          <p:nvPr>
            <p:ph idx="1"/>
          </p:nvPr>
        </p:nvPicPr>
        <p:blipFill>
          <a:blip r:embed="rId2" cstate="print">
            <a:duotone>
              <a:prstClr val="black"/>
              <a:schemeClr val="accent6">
                <a:tint val="45000"/>
                <a:satMod val="400000"/>
              </a:schemeClr>
            </a:duotone>
          </a:blip>
          <a:srcRect/>
          <a:stretch>
            <a:fillRect/>
          </a:stretch>
        </p:blipFill>
        <p:spPr bwMode="auto">
          <a:xfrm>
            <a:off x="0" y="-609600"/>
            <a:ext cx="5885656" cy="47085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Picture 9" descr="http://freightrailworks.org/assets/images/infographics/twice-the-freight-same-fuel.jpg"/>
          <p:cNvPicPr/>
          <p:nvPr/>
        </p:nvPicPr>
        <p:blipFill>
          <a:blip r:embed="rId3" cstate="print">
            <a:duotone>
              <a:prstClr val="black"/>
              <a:schemeClr val="accent6">
                <a:tint val="45000"/>
                <a:satMod val="400000"/>
              </a:schemeClr>
            </a:duotone>
          </a:blip>
          <a:srcRect/>
          <a:stretch>
            <a:fillRect/>
          </a:stretch>
        </p:blipFill>
        <p:spPr bwMode="auto">
          <a:xfrm>
            <a:off x="2895600" y="1905000"/>
            <a:ext cx="5943600" cy="47548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noFill/>
          <a:effectLst>
            <a:outerShdw blurRad="50800" dist="38100" dir="2700000" algn="tl" rotWithShape="0">
              <a:prstClr val="black">
                <a:alpha val="40000"/>
              </a:prstClr>
            </a:outerShdw>
          </a:effectLst>
        </p:spPr>
        <p:txBody>
          <a:bodyPr>
            <a:prstTxWarp prst="textChevronInverted">
              <a:avLst/>
            </a:prstTxWarp>
            <a:normAutofit/>
          </a:bodyPr>
          <a:lstStyle/>
          <a:p>
            <a:r>
              <a:rPr lang="en-US" sz="6600" dirty="0" smtClean="0">
                <a:ln w="6350">
                  <a:solidFill>
                    <a:schemeClr val="tx1">
                      <a:lumMod val="50000"/>
                    </a:schemeClr>
                  </a:solidFill>
                </a:ln>
                <a:solidFill>
                  <a:schemeClr val="accent6">
                    <a:lumMod val="50000"/>
                  </a:schemeClr>
                </a:solidFill>
                <a:latin typeface="Agency FB" pitchFamily="34" charset="0"/>
              </a:rPr>
              <a:t>Our Company Car</a:t>
            </a:r>
            <a:endParaRPr lang="en-US" sz="6600" dirty="0">
              <a:ln w="6350">
                <a:solidFill>
                  <a:schemeClr val="tx1">
                    <a:lumMod val="50000"/>
                  </a:schemeClr>
                </a:solidFill>
              </a:ln>
              <a:solidFill>
                <a:schemeClr val="accent6">
                  <a:lumMod val="50000"/>
                </a:schemeClr>
              </a:solidFill>
              <a:latin typeface="Agency FB" pitchFamily="34" charset="0"/>
            </a:endParaRPr>
          </a:p>
        </p:txBody>
      </p:sp>
      <p:sp>
        <p:nvSpPr>
          <p:cNvPr id="5" name="Content Placeholder 4"/>
          <p:cNvSpPr>
            <a:spLocks noGrp="1"/>
          </p:cNvSpPr>
          <p:nvPr>
            <p:ph sz="half" idx="1"/>
          </p:nvPr>
        </p:nvSpPr>
        <p:spPr>
          <a:xfrm>
            <a:off x="304800" y="1600200"/>
            <a:ext cx="4038600" cy="4525963"/>
          </a:xfrm>
        </p:spPr>
        <p:txBody>
          <a:bodyPr>
            <a:normAutofit fontScale="92500" lnSpcReduction="10000"/>
          </a:bodyPr>
          <a:lstStyle/>
          <a:p>
            <a:r>
              <a:rPr lang="en-US" b="1"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rPr>
              <a:t>The Company Car we decided to have our Employs driveling is the </a:t>
            </a:r>
            <a:r>
              <a:rPr lang="en-US" b="1"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rPr>
              <a:t>Gas 2.0. </a:t>
            </a:r>
            <a:r>
              <a:rPr lang="en-US" b="1"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rPr>
              <a:t>The reason we decided to use this car at </a:t>
            </a:r>
            <a:r>
              <a:rPr lang="en-US" b="1"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rPr>
              <a:t>Wildrick</a:t>
            </a:r>
            <a:r>
              <a:rPr lang="en-US" b="1"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rPr>
              <a:t> Inc is </a:t>
            </a:r>
            <a:r>
              <a:rPr lang="en-US" b="1" dirty="0" smtClean="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rPr>
              <a:t>that is has been proven since 2002 to be the worlds most fuel efficient car. </a:t>
            </a:r>
            <a:endParaRPr lang="en-US" b="1" dirty="0">
              <a:ln w="18000">
                <a:solidFill>
                  <a:schemeClr val="tx1">
                    <a:lumMod val="50000"/>
                  </a:schemeClr>
                </a:solidFill>
                <a:prstDash val="solid"/>
                <a:miter lim="800000"/>
              </a:ln>
              <a:solidFill>
                <a:schemeClr val="accent6">
                  <a:lumMod val="50000"/>
                </a:schemeClr>
              </a:solidFill>
              <a:effectLst>
                <a:outerShdw blurRad="25500" dist="23000" dir="7020000" algn="tl">
                  <a:srgbClr val="000000">
                    <a:alpha val="50000"/>
                  </a:srgbClr>
                </a:outerShdw>
              </a:effectLst>
              <a:latin typeface="Felix Titling" pitchFamily="82" charset="0"/>
            </a:endParaRPr>
          </a:p>
        </p:txBody>
      </p:sp>
      <p:pic>
        <p:nvPicPr>
          <p:cNvPr id="7" name="Content Placeholder 6" descr="vw1liter1.jpg"/>
          <p:cNvPicPr>
            <a:picLocks noGrp="1" noChangeAspect="1"/>
          </p:cNvPicPr>
          <p:nvPr>
            <p:ph sz="half" idx="2"/>
          </p:nvPr>
        </p:nvPicPr>
        <p:blipFill>
          <a:blip r:embed="rId2" cstate="print"/>
          <a:stretch>
            <a:fillRect/>
          </a:stretch>
        </p:blipFill>
        <p:spPr>
          <a:xfrm>
            <a:off x="4648200" y="2518327"/>
            <a:ext cx="4038600" cy="2689708"/>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en-US" sz="8800" dirty="0" smtClean="0">
                <a:ln>
                  <a:solidFill>
                    <a:schemeClr val="tx1">
                      <a:lumMod val="50000"/>
                    </a:schemeClr>
                  </a:solidFill>
                </a:ln>
                <a:solidFill>
                  <a:schemeClr val="accent6">
                    <a:lumMod val="50000"/>
                  </a:schemeClr>
                </a:solidFill>
                <a:effectLst/>
                <a:latin typeface="Informal Roman" pitchFamily="66" charset="0"/>
              </a:rPr>
              <a:t>Our CEO Car</a:t>
            </a:r>
            <a:endParaRPr lang="en-US" sz="8800" dirty="0">
              <a:ln>
                <a:solidFill>
                  <a:schemeClr val="tx1">
                    <a:lumMod val="50000"/>
                  </a:schemeClr>
                </a:solidFill>
              </a:ln>
              <a:solidFill>
                <a:schemeClr val="accent6">
                  <a:lumMod val="50000"/>
                </a:schemeClr>
              </a:solidFill>
              <a:effectLst/>
              <a:latin typeface="Informal Roman" pitchFamily="66" charset="0"/>
            </a:endParaRPr>
          </a:p>
        </p:txBody>
      </p:sp>
      <p:sp>
        <p:nvSpPr>
          <p:cNvPr id="3" name="Content Placeholder 2"/>
          <p:cNvSpPr>
            <a:spLocks noGrp="1"/>
          </p:cNvSpPr>
          <p:nvPr>
            <p:ph sz="half" idx="1"/>
          </p:nvPr>
        </p:nvSpPr>
        <p:spPr/>
        <p:txBody>
          <a:bodyPr/>
          <a:lstStyle/>
          <a:p>
            <a:r>
              <a:rPr lang="en-US" dirty="0" smtClean="0"/>
              <a:t>Our CEO car at the </a:t>
            </a:r>
            <a:r>
              <a:rPr lang="en-US" dirty="0" smtClean="0"/>
              <a:t>Wildrick</a:t>
            </a:r>
            <a:r>
              <a:rPr lang="en-US" dirty="0" smtClean="0"/>
              <a:t> company is the HR2. The HR2 is a </a:t>
            </a:r>
            <a:r>
              <a:rPr lang="en-US" dirty="0" smtClean="0"/>
              <a:t>highbryd</a:t>
            </a:r>
            <a:r>
              <a:rPr lang="en-US" dirty="0" smtClean="0"/>
              <a:t> that uses hydrogen or gasoline for power. </a:t>
            </a:r>
            <a:endParaRPr lang="en-US" dirty="0"/>
          </a:p>
        </p:txBody>
      </p:sp>
      <p:pic>
        <p:nvPicPr>
          <p:cNvPr id="5" name="Content Placeholder 4" descr="BMW-h2r.jpg"/>
          <p:cNvPicPr>
            <a:picLocks noGrp="1" noChangeAspect="1"/>
          </p:cNvPicPr>
          <p:nvPr>
            <p:ph sz="half" idx="2"/>
          </p:nvPr>
        </p:nvPicPr>
        <p:blipFill>
          <a:blip r:embed="rId2" cstate="print"/>
          <a:stretch>
            <a:fillRect/>
          </a:stretch>
        </p:blipFill>
        <p:spPr>
          <a:xfrm>
            <a:off x="4648200" y="2971121"/>
            <a:ext cx="4038600" cy="178412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93</TotalTime>
  <Words>352</Words>
  <Application>Microsoft Office PowerPoint</Application>
  <PresentationFormat>On-screen Show (4:3)</PresentationFormat>
  <Paragraphs>23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Apex</vt:lpstr>
      <vt:lpstr>Wildrick Inc.</vt:lpstr>
      <vt:lpstr>Slide 2</vt:lpstr>
      <vt:lpstr>The GLOBAL</vt:lpstr>
      <vt:lpstr>What is the GLOBAL?</vt:lpstr>
      <vt:lpstr>There are many ways to play the Global.  </vt:lpstr>
      <vt:lpstr>Our methods of shipping.</vt:lpstr>
      <vt:lpstr>Slide 7</vt:lpstr>
      <vt:lpstr>Our Company Car</vt:lpstr>
      <vt:lpstr>Our CEO Car</vt:lpstr>
    </vt:vector>
  </TitlesOfParts>
  <Company>Scotia-Glenville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Wildrick Inc.</dc:title>
  <dc:creator>11kculih</dc:creator>
  <cp:lastModifiedBy>11kculih</cp:lastModifiedBy>
  <cp:revision>28</cp:revision>
  <dcterms:created xsi:type="dcterms:W3CDTF">2010-11-29T18:21:00Z</dcterms:created>
  <dcterms:modified xsi:type="dcterms:W3CDTF">2010-12-02T18:11:11Z</dcterms:modified>
</cp:coreProperties>
</file>